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0" r:id="rId2"/>
    <p:sldId id="291" r:id="rId3"/>
    <p:sldId id="292" r:id="rId4"/>
    <p:sldId id="321" r:id="rId5"/>
    <p:sldId id="293" r:id="rId6"/>
    <p:sldId id="294" r:id="rId7"/>
    <p:sldId id="297" r:id="rId8"/>
    <p:sldId id="298" r:id="rId9"/>
    <p:sldId id="295" r:id="rId10"/>
    <p:sldId id="299" r:id="rId11"/>
    <p:sldId id="296" r:id="rId12"/>
    <p:sldId id="263" r:id="rId13"/>
    <p:sldId id="276" r:id="rId14"/>
    <p:sldId id="271" r:id="rId15"/>
    <p:sldId id="270" r:id="rId16"/>
    <p:sldId id="300" r:id="rId17"/>
    <p:sldId id="283" r:id="rId18"/>
    <p:sldId id="264" r:id="rId19"/>
    <p:sldId id="307" r:id="rId20"/>
    <p:sldId id="304" r:id="rId21"/>
    <p:sldId id="305" r:id="rId22"/>
    <p:sldId id="322" r:id="rId23"/>
    <p:sldId id="323" r:id="rId24"/>
    <p:sldId id="289" r:id="rId25"/>
    <p:sldId id="316" r:id="rId26"/>
  </p:sldIdLst>
  <p:sldSz cx="9144000" cy="6858000" type="screen4x3"/>
  <p:notesSz cx="6888163" cy="100203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а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2" autoAdjust="0"/>
  </p:normalViewPr>
  <p:slideViewPr>
    <p:cSldViewPr>
      <p:cViewPr>
        <p:scale>
          <a:sx n="55" d="100"/>
          <a:sy n="55" d="100"/>
        </p:scale>
        <p:origin x="-1806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3D53-DFA0-4158-9DE5-A79DF03BDC69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E1B6C-B469-4A15-A56F-D86B2291D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E1B6C-B469-4A15-A56F-D86B2291D0B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759B-5C24-42CC-87CD-FC9C0C43DC41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CB6F-4F70-4D81-8F76-219053861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759B-5C24-42CC-87CD-FC9C0C43DC41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CB6F-4F70-4D81-8F76-219053861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759B-5C24-42CC-87CD-FC9C0C43DC41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CB6F-4F70-4D81-8F76-219053861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759B-5C24-42CC-87CD-FC9C0C43DC41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CB6F-4F70-4D81-8F76-219053861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759B-5C24-42CC-87CD-FC9C0C43DC41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CB6F-4F70-4D81-8F76-219053861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759B-5C24-42CC-87CD-FC9C0C43DC41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CB6F-4F70-4D81-8F76-219053861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759B-5C24-42CC-87CD-FC9C0C43DC41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CB6F-4F70-4D81-8F76-219053861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759B-5C24-42CC-87CD-FC9C0C43DC41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CB6F-4F70-4D81-8F76-219053861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759B-5C24-42CC-87CD-FC9C0C43DC41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CB6F-4F70-4D81-8F76-219053861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759B-5C24-42CC-87CD-FC9C0C43DC41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CB6F-4F70-4D81-8F76-219053861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759B-5C24-42CC-87CD-FC9C0C43DC41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CB6F-4F70-4D81-8F76-219053861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F759B-5C24-42CC-87CD-FC9C0C43DC41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CB6F-4F70-4D81-8F76-219053861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158" cy="7000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214346" y="1"/>
            <a:ext cx="97155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3200" b="1" dirty="0" smtClean="0">
                <a:latin typeface="Monotype Corsiva" pitchFamily="66" charset="0"/>
                <a:cs typeface="Times New Roman" pitchFamily="18" charset="0"/>
              </a:rPr>
              <a:t>о  </a:t>
            </a:r>
            <a:r>
              <a:rPr lang="uk-UA" sz="3200" b="1" dirty="0" err="1" smtClean="0">
                <a:latin typeface="Monotype Corsiva" pitchFamily="66" charset="0"/>
                <a:cs typeface="Times New Roman" pitchFamily="18" charset="0"/>
              </a:rPr>
              <a:t>работе</a:t>
            </a:r>
            <a:r>
              <a:rPr lang="uk-UA" sz="32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Monotype Corsiva" pitchFamily="66" charset="0"/>
                <a:cs typeface="Times New Roman" pitchFamily="18" charset="0"/>
              </a:rPr>
              <a:t>Летнего</a:t>
            </a:r>
            <a:endParaRPr lang="uk-UA" sz="32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uk-UA" sz="3200" b="1" dirty="0" smtClean="0"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Monotype Corsiva" pitchFamily="66" charset="0"/>
                <a:cs typeface="Times New Roman" pitchFamily="18" charset="0"/>
              </a:rPr>
              <a:t>оздоровительного</a:t>
            </a:r>
            <a:r>
              <a:rPr lang="uk-UA" sz="3200" b="1" dirty="0" smtClean="0">
                <a:latin typeface="Monotype Corsiva" pitchFamily="66" charset="0"/>
                <a:cs typeface="Times New Roman" pitchFamily="18" charset="0"/>
              </a:rPr>
              <a:t>   </a:t>
            </a:r>
            <a:r>
              <a:rPr lang="uk-UA" sz="3200" b="1" dirty="0" err="1" smtClean="0">
                <a:latin typeface="Monotype Corsiva" pitchFamily="66" charset="0"/>
                <a:cs typeface="Times New Roman" pitchFamily="18" charset="0"/>
              </a:rPr>
              <a:t>лагеря</a:t>
            </a:r>
            <a:endParaRPr lang="uk-UA" sz="32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uk-UA" sz="3200" b="1" dirty="0" smtClean="0">
                <a:latin typeface="Monotype Corsiva" pitchFamily="66" charset="0"/>
                <a:cs typeface="Times New Roman" pitchFamily="18" charset="0"/>
              </a:rPr>
              <a:t>с </a:t>
            </a:r>
            <a:r>
              <a:rPr lang="uk-UA" sz="3200" b="1" dirty="0" err="1" smtClean="0">
                <a:latin typeface="Monotype Corsiva" pitchFamily="66" charset="0"/>
                <a:cs typeface="Times New Roman" pitchFamily="18" charset="0"/>
              </a:rPr>
              <a:t>дневным</a:t>
            </a:r>
            <a:r>
              <a:rPr lang="uk-UA" sz="3200" b="1" dirty="0" smtClean="0"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Monotype Corsiva" pitchFamily="66" charset="0"/>
                <a:cs typeface="Times New Roman" pitchFamily="18" charset="0"/>
              </a:rPr>
              <a:t>пребыванием</a:t>
            </a:r>
            <a:endParaRPr lang="uk-UA" sz="32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uk-UA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“Альтаир”</a:t>
            </a:r>
          </a:p>
          <a:p>
            <a:pPr algn="ctr"/>
            <a:r>
              <a:rPr lang="uk-UA" sz="3200" b="1" dirty="0" smtClean="0">
                <a:latin typeface="Monotype Corsiva" pitchFamily="66" charset="0"/>
                <a:cs typeface="Times New Roman" pitchFamily="18" charset="0"/>
              </a:rPr>
              <a:t>при   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МАОУ  </a:t>
            </a:r>
            <a:r>
              <a:rPr lang="ru-RU" sz="3200" b="1" dirty="0" err="1" smtClean="0">
                <a:latin typeface="Monotype Corsiva" pitchFamily="66" charset="0"/>
                <a:cs typeface="Times New Roman" pitchFamily="18" charset="0"/>
              </a:rPr>
              <a:t>Бегишевская</a:t>
            </a: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 СОШ,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Филиал </a:t>
            </a:r>
            <a:r>
              <a:rPr lang="ru-RU" sz="3200" b="1" dirty="0" err="1" smtClean="0">
                <a:latin typeface="Monotype Corsiva" pitchFamily="66" charset="0"/>
                <a:cs typeface="Times New Roman" pitchFamily="18" charset="0"/>
              </a:rPr>
              <a:t>Курьинская</a:t>
            </a: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 ООШ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ЛЕТО - 2020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Света\Desktop\шаблоны для презентаций\leto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96106">
            <a:off x="19531" y="41739"/>
            <a:ext cx="2868489" cy="341479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WordArt 1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8501122" cy="5929354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56338"/>
              </a:avLst>
            </a:prstTxWarp>
          </a:bodyPr>
          <a:lstStyle/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357167"/>
            <a:ext cx="8072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ru-RU" sz="2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06251"/>
            <a:ext cx="89036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5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Трудовой десант на огород, цветник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594318787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052736"/>
            <a:ext cx="3528392" cy="2664296"/>
          </a:xfrm>
          <a:prstGeom prst="rect">
            <a:avLst/>
          </a:prstGeom>
        </p:spPr>
      </p:pic>
      <p:pic>
        <p:nvPicPr>
          <p:cNvPr id="12" name="Рисунок 11" descr="15943187873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052736"/>
            <a:ext cx="3528392" cy="2646294"/>
          </a:xfrm>
          <a:prstGeom prst="rect">
            <a:avLst/>
          </a:prstGeom>
        </p:spPr>
      </p:pic>
      <p:pic>
        <p:nvPicPr>
          <p:cNvPr id="14" name="Рисунок 13" descr="IMG_20200715_100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501008"/>
            <a:ext cx="3840426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 rot="10800000" flipV="1">
            <a:off x="43301" y="559848"/>
            <a:ext cx="8739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55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рисунков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«Мой прадед – герой!»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5941200732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2880320" cy="2160240"/>
          </a:xfrm>
          <a:prstGeom prst="rect">
            <a:avLst/>
          </a:prstGeom>
        </p:spPr>
      </p:pic>
      <p:pic>
        <p:nvPicPr>
          <p:cNvPr id="14" name="Рисунок 13" descr="1594318791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124744"/>
            <a:ext cx="3048000" cy="2286000"/>
          </a:xfrm>
          <a:prstGeom prst="rect">
            <a:avLst/>
          </a:prstGeom>
        </p:spPr>
      </p:pic>
      <p:pic>
        <p:nvPicPr>
          <p:cNvPr id="15" name="Рисунок 14" descr="15943187915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3717032"/>
            <a:ext cx="3048000" cy="2286000"/>
          </a:xfrm>
          <a:prstGeom prst="rect">
            <a:avLst/>
          </a:prstGeom>
        </p:spPr>
      </p:pic>
      <p:pic>
        <p:nvPicPr>
          <p:cNvPr id="16" name="Рисунок 15" descr="15943187936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350100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764704"/>
            <a:ext cx="50405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455988" algn="l"/>
                <a:tab pos="5940425" algn="r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РЕЖИМ  РОБОТИ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55988" algn="l"/>
                <a:tab pos="5940425" algn="r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пришкільного  табору  відпочинку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55988" algn="l"/>
                <a:tab pos="5940425" algn="r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  денним  перебуванням  </a:t>
            </a:r>
            <a:r>
              <a:rPr lang="uk-UA" b="1" dirty="0" smtClean="0">
                <a:latin typeface="Monotype Corsiva" pitchFamily="66" charset="0"/>
                <a:cs typeface="Times New Roman" pitchFamily="18" charset="0"/>
              </a:rPr>
              <a:t>“  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</a:t>
            </a:r>
            <a:r>
              <a:rPr lang="uk-UA" b="1" dirty="0" smtClean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Е</a:t>
            </a:r>
            <a:r>
              <a:rPr lang="uk-UA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С</a:t>
            </a:r>
            <a:r>
              <a:rPr lang="uk-UA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Е</a:t>
            </a:r>
            <a:r>
              <a:rPr lang="uk-UA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Л</a:t>
            </a:r>
            <a:r>
              <a:rPr lang="uk-UA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</a:t>
            </a:r>
            <a:r>
              <a:rPr lang="uk-UA" b="1" dirty="0" smtClean="0">
                <a:latin typeface="Monotype Corsiva" pitchFamily="66" charset="0"/>
                <a:cs typeface="Times New Roman" pitchFamily="18" charset="0"/>
              </a:rPr>
              <a:t>А”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55988" algn="l"/>
                <a:tab pos="5940425" algn="r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55988" algn="l"/>
                <a:tab pos="5940425" algn="r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  Слов</a:t>
            </a:r>
            <a:r>
              <a:rPr lang="uk-UA" sz="20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янській ЗОШ l-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lll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ст.№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4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55988" algn="l"/>
                <a:tab pos="5940425" algn="r"/>
              </a:tabLst>
            </a:pPr>
            <a:endParaRPr lang="uk-UA" sz="2000" b="1" dirty="0" smtClean="0"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2420888"/>
          <a:ext cx="6095999" cy="2243328"/>
        </p:xfrm>
        <a:graphic>
          <a:graphicData uri="http://schemas.openxmlformats.org/drawingml/2006/table">
            <a:tbl>
              <a:tblPr/>
              <a:tblGrid>
                <a:gridCol w="1922285"/>
                <a:gridCol w="4173714"/>
              </a:tblGrid>
              <a:tr h="272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55670" algn="l"/>
                          <a:tab pos="5940425" algn="r"/>
                        </a:tabLs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7.45-8.15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55670" algn="l"/>
                          <a:tab pos="5940425" algn="r"/>
                        </a:tabLs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Загальний збір  учнів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55670" algn="l"/>
                          <a:tab pos="5940425" algn="r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8.15- 8.30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55670" algn="l"/>
                          <a:tab pos="5940425" algn="r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Ранкова зарядка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55670" algn="l"/>
                          <a:tab pos="5940425" algn="r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8.30-9.15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55670" algn="l"/>
                          <a:tab pos="5940425" algn="r"/>
                        </a:tabLs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Сніданок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55670" algn="l"/>
                          <a:tab pos="5940425" algn="r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9.30.-12.15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55670" algn="l"/>
                          <a:tab pos="5940425" algn="r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Виховні заходи, ігри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55670" algn="l"/>
                          <a:tab pos="5940425" algn="r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12.30.-13.00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55670" algn="l"/>
                          <a:tab pos="5940425" algn="r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Обід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55670" algn="l"/>
                          <a:tab pos="5940425" algn="r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13.00-14.00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55670" algn="l"/>
                          <a:tab pos="5940425" algn="r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Робота секцій  за інтересами.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55670" algn="l"/>
                          <a:tab pos="5940425" algn="r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Година дозвілля.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55670" algn="l"/>
                          <a:tab pos="5940425" algn="r"/>
                        </a:tabLs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14 . 00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55670" algn="l"/>
                          <a:tab pos="5940425" algn="r"/>
                        </a:tabLs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Похід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додому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47" marR="5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Игра «Глухой телефон»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5" name="Picture 1" descr="C:\Users\Света\Desktop\шаблоны для презентаций\пчелка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496"/>
            <a:ext cx="1357322" cy="1298243"/>
          </a:xfrm>
          <a:prstGeom prst="irregularSeal2">
            <a:avLst/>
          </a:prstGeom>
          <a:noFill/>
        </p:spPr>
      </p:pic>
      <p:pic>
        <p:nvPicPr>
          <p:cNvPr id="21506" name="Picture 2" descr="C:\Users\Света\Desktop\шаблоны для презентаций\пчелка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57166"/>
            <a:ext cx="786077" cy="751861"/>
          </a:xfrm>
          <a:prstGeom prst="irregularSeal2">
            <a:avLst/>
          </a:prstGeom>
          <a:noFill/>
        </p:spPr>
      </p:pic>
      <p:pic>
        <p:nvPicPr>
          <p:cNvPr id="21507" name="Picture 3" descr="C:\Users\Света\Desktop\шаблоны для презентаций\пчелка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0"/>
            <a:ext cx="1000132" cy="956600"/>
          </a:xfrm>
          <a:prstGeom prst="irregularSeal2">
            <a:avLst/>
          </a:prstGeom>
          <a:noFill/>
        </p:spPr>
      </p:pic>
      <p:pic>
        <p:nvPicPr>
          <p:cNvPr id="15" name="Рисунок 14" descr="15941200736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24744"/>
            <a:ext cx="3048000" cy="2286000"/>
          </a:xfrm>
          <a:prstGeom prst="rect">
            <a:avLst/>
          </a:prstGeom>
        </p:spPr>
      </p:pic>
      <p:pic>
        <p:nvPicPr>
          <p:cNvPr id="16" name="Рисунок 15" descr="15947504404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80044" y="1052736"/>
            <a:ext cx="3264363" cy="2448272"/>
          </a:xfrm>
          <a:prstGeom prst="rect">
            <a:avLst/>
          </a:prstGeom>
        </p:spPr>
      </p:pic>
      <p:pic>
        <p:nvPicPr>
          <p:cNvPr id="17" name="Рисунок 16" descr="15947504406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6" y="3789040"/>
            <a:ext cx="345638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Света\Desktop\шаблоны для презентаций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18475" cy="52736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0466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Monotype Corsiva" pitchFamily="66" charset="0"/>
              </a:rPr>
              <a:t> 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620688"/>
            <a:ext cx="54726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И вот наступил долгожданный день. 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Солнечным лучиком прилетело и к нам лето. Весёлые детские голоски наполнили радостным щебетанием пришкольный лагерь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Веселка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Началась интересная лагерная жизнь. Каждый день лагерной смены начинался встречей детей с воспитателями.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А утренняя зарядка под музыку давала детям заряд бодрости и </a:t>
            </a:r>
            <a:r>
              <a:rPr lang="ru-RU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енергии</a:t>
            </a: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на целый день. 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74711"/>
            <a:ext cx="425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SAM_287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3041576"/>
            <a:ext cx="5004048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2910" y="357166"/>
            <a:ext cx="785818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-7160"/>
            <a:ext cx="867645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55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Трудовой десант – работа на УОУ, цветнике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1594318797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340768"/>
            <a:ext cx="3048000" cy="2286000"/>
          </a:xfrm>
          <a:prstGeom prst="rect">
            <a:avLst/>
          </a:prstGeom>
        </p:spPr>
      </p:pic>
      <p:pic>
        <p:nvPicPr>
          <p:cNvPr id="21" name="Рисунок 20" descr="1594318799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1340768"/>
            <a:ext cx="3888432" cy="2754306"/>
          </a:xfrm>
          <a:prstGeom prst="rect">
            <a:avLst/>
          </a:prstGeom>
        </p:spPr>
      </p:pic>
      <p:pic>
        <p:nvPicPr>
          <p:cNvPr id="22" name="Рисунок 21" descr="15943187971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933056"/>
            <a:ext cx="3468216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652"/>
            <a:ext cx="9144000" cy="750099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flipH="1">
            <a:off x="4643434" y="0"/>
            <a:ext cx="400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«Шкатулка игр»</a:t>
            </a:r>
            <a:endParaRPr lang="ru-RU" sz="32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 descr="1594120072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0"/>
            <a:ext cx="3048000" cy="2286000"/>
          </a:xfrm>
          <a:prstGeom prst="rect">
            <a:avLst/>
          </a:prstGeom>
        </p:spPr>
      </p:pic>
      <p:pic>
        <p:nvPicPr>
          <p:cNvPr id="17" name="Рисунок 16" descr="1594120072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620688"/>
            <a:ext cx="3048000" cy="2286000"/>
          </a:xfrm>
          <a:prstGeom prst="rect">
            <a:avLst/>
          </a:prstGeom>
        </p:spPr>
      </p:pic>
      <p:pic>
        <p:nvPicPr>
          <p:cNvPr id="19" name="Рисунок 18" descr="15941237289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2852936"/>
            <a:ext cx="3048000" cy="2286000"/>
          </a:xfrm>
          <a:prstGeom prst="rect">
            <a:avLst/>
          </a:prstGeom>
        </p:spPr>
      </p:pic>
      <p:pic>
        <p:nvPicPr>
          <p:cNvPr id="20" name="Рисунок 19" descr="15941237313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2420888"/>
            <a:ext cx="3048000" cy="2286000"/>
          </a:xfrm>
          <a:prstGeom prst="rect">
            <a:avLst/>
          </a:prstGeom>
        </p:spPr>
      </p:pic>
      <p:pic>
        <p:nvPicPr>
          <p:cNvPr id="21" name="Рисунок 20" descr="159464413498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42210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nirojdeniya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696001" cy="72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1340768"/>
            <a:ext cx="3456384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484784"/>
            <a:ext cx="3312368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4005064"/>
            <a:ext cx="3528392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5943187858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24744"/>
            <a:ext cx="3528392" cy="2538282"/>
          </a:xfrm>
          <a:prstGeom prst="rect">
            <a:avLst/>
          </a:prstGeom>
        </p:spPr>
      </p:pic>
      <p:pic>
        <p:nvPicPr>
          <p:cNvPr id="9" name="Рисунок 8" descr="15943187861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124744"/>
            <a:ext cx="3456384" cy="2502024"/>
          </a:xfrm>
          <a:prstGeom prst="rect">
            <a:avLst/>
          </a:prstGeom>
        </p:spPr>
      </p:pic>
      <p:pic>
        <p:nvPicPr>
          <p:cNvPr id="12" name="Рисунок 11" descr="15943187856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3861048"/>
            <a:ext cx="3672408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nirojdeniya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696001" cy="72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1340768"/>
            <a:ext cx="3456384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484784"/>
            <a:ext cx="3312368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4005064"/>
            <a:ext cx="3528392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15946441356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836712"/>
            <a:ext cx="3886200" cy="2914650"/>
          </a:xfrm>
          <a:prstGeom prst="rect">
            <a:avLst/>
          </a:prstGeom>
        </p:spPr>
      </p:pic>
      <p:pic>
        <p:nvPicPr>
          <p:cNvPr id="11" name="Рисунок 10" descr="15946441353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980728"/>
            <a:ext cx="3563888" cy="2736304"/>
          </a:xfrm>
          <a:prstGeom prst="rect">
            <a:avLst/>
          </a:prstGeom>
        </p:spPr>
      </p:pic>
      <p:pic>
        <p:nvPicPr>
          <p:cNvPr id="13" name="Рисунок 12" descr="IMG_20200717_1037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789040"/>
            <a:ext cx="3611893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13407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3" name="Picture 5" descr="C:\Users\Света\Desktop\шаблоны для презентаций\6138_html_mb1a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643446"/>
            <a:ext cx="2160112" cy="1625588"/>
          </a:xfrm>
          <a:prstGeom prst="rect">
            <a:avLst/>
          </a:prstGeom>
          <a:noFill/>
        </p:spPr>
      </p:pic>
      <p:pic>
        <p:nvPicPr>
          <p:cNvPr id="12294" name="Picture 6" descr="C:\Users\Света\Desktop\шаблоны для презентаций\6138_html_mb1ac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567921" cy="427388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27584" y="459803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5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«Тропа испытаний» 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внедрение физкультурно-оздоровительного комплекса «Готов к труду и обороне»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IMG_20200715_1132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124744"/>
            <a:ext cx="3707904" cy="2780928"/>
          </a:xfrm>
          <a:prstGeom prst="rect">
            <a:avLst/>
          </a:prstGeom>
        </p:spPr>
      </p:pic>
      <p:pic>
        <p:nvPicPr>
          <p:cNvPr id="15" name="Рисунок 14" descr="IMG_20200715_120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19156" y="1052736"/>
            <a:ext cx="4417342" cy="2952328"/>
          </a:xfrm>
          <a:prstGeom prst="rect">
            <a:avLst/>
          </a:prstGeom>
        </p:spPr>
      </p:pic>
      <p:pic>
        <p:nvPicPr>
          <p:cNvPr id="16" name="Рисунок 15" descr="IMG_20200715_1128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3645024"/>
            <a:ext cx="4512501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_ramka_det_20111005_8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"/>
            <a:ext cx="9144000" cy="74295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47664" y="83671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Рисунок 10" descr="IMG_20200715_155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060848"/>
            <a:ext cx="4104456" cy="4392488"/>
          </a:xfrm>
          <a:prstGeom prst="rect">
            <a:avLst/>
          </a:prstGeom>
        </p:spPr>
      </p:pic>
      <p:pic>
        <p:nvPicPr>
          <p:cNvPr id="12" name="Рисунок 11" descr="IMG_20200715_1517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24744"/>
            <a:ext cx="4029912" cy="5373216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21322"/>
            <a:ext cx="8855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55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– вернисаж  «Монумент героям»  в рамках акции «Сад Памяти».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59632" y="-134312"/>
            <a:ext cx="6624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55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«Покорить Пик Победы»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IMG_20200717_121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4416491" cy="3312368"/>
          </a:xfrm>
          <a:prstGeom prst="rect">
            <a:avLst/>
          </a:prstGeom>
        </p:spPr>
      </p:pic>
      <p:pic>
        <p:nvPicPr>
          <p:cNvPr id="11" name="Рисунок 10" descr="IMG_20200717_121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052736"/>
            <a:ext cx="4080454" cy="3114347"/>
          </a:xfrm>
          <a:prstGeom prst="rect">
            <a:avLst/>
          </a:prstGeom>
        </p:spPr>
      </p:pic>
      <p:pic>
        <p:nvPicPr>
          <p:cNvPr id="12" name="Рисунок 11" descr="IMG_20200717_1156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717032"/>
            <a:ext cx="4488500" cy="271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428604"/>
            <a:ext cx="792961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Организация пришкольных лагерей  - одна из интереснейших и важнейших форм работы с обучающимися во время  каникул. Основная миссия лагеря дневного пребывания - организация свободного времени детей, отдыха, их здоровья в летний период. </a:t>
            </a:r>
          </a:p>
          <a:p>
            <a:r>
              <a:rPr lang="uk-UA" sz="2000" dirty="0" smtClean="0">
                <a:latin typeface="Monotype Corsiva" pitchFamily="66" charset="0"/>
              </a:rPr>
              <a:t>    Пришкольный  оздоровительный лагерь с дневным пребыванием “Альтаир" основан на базе  </a:t>
            </a:r>
            <a:r>
              <a:rPr lang="ru-RU" sz="2000" dirty="0" smtClean="0">
                <a:latin typeface="Monotype Corsiva" pitchFamily="66" charset="0"/>
              </a:rPr>
              <a:t>МАОУ </a:t>
            </a:r>
            <a:r>
              <a:rPr lang="ru-RU" sz="2000" dirty="0" err="1" smtClean="0">
                <a:latin typeface="Monotype Corsiva" pitchFamily="66" charset="0"/>
              </a:rPr>
              <a:t>Бегишевская</a:t>
            </a:r>
            <a:r>
              <a:rPr lang="ru-RU" sz="2000" dirty="0" smtClean="0">
                <a:latin typeface="Monotype Corsiva" pitchFamily="66" charset="0"/>
              </a:rPr>
              <a:t> СОШ, филиал </a:t>
            </a:r>
            <a:r>
              <a:rPr lang="ru-RU" sz="2000" dirty="0" err="1" smtClean="0">
                <a:latin typeface="Monotype Corsiva" pitchFamily="66" charset="0"/>
              </a:rPr>
              <a:t>Курьинская</a:t>
            </a:r>
            <a:r>
              <a:rPr lang="ru-RU" sz="2000" dirty="0" smtClean="0">
                <a:latin typeface="Monotype Corsiva" pitchFamily="66" charset="0"/>
              </a:rPr>
              <a:t> ООШ.</a:t>
            </a:r>
            <a:endParaRPr lang="uk-UA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   За отчетный период с </a:t>
            </a:r>
            <a:r>
              <a:rPr lang="ru-RU" sz="2000" dirty="0" smtClean="0">
                <a:latin typeface="Monotype Corsiva" pitchFamily="66" charset="0"/>
              </a:rPr>
              <a:t>6 июля</a:t>
            </a:r>
            <a:r>
              <a:rPr lang="ru-RU" sz="2000" dirty="0" smtClean="0">
                <a:latin typeface="Monotype Corsiva" pitchFamily="66" charset="0"/>
              </a:rPr>
              <a:t>  </a:t>
            </a:r>
            <a:r>
              <a:rPr lang="ru-RU" sz="2000" dirty="0" smtClean="0">
                <a:latin typeface="Monotype Corsiva" pitchFamily="66" charset="0"/>
              </a:rPr>
              <a:t>по  </a:t>
            </a:r>
            <a:r>
              <a:rPr lang="ru-RU" sz="2000" dirty="0" smtClean="0">
                <a:latin typeface="Monotype Corsiva" pitchFamily="66" charset="0"/>
              </a:rPr>
              <a:t>19</a:t>
            </a:r>
            <a:r>
              <a:rPr lang="ru-RU" sz="2000" dirty="0" smtClean="0">
                <a:latin typeface="Monotype Corsiva" pitchFamily="66" charset="0"/>
              </a:rPr>
              <a:t> июля </a:t>
            </a:r>
            <a:r>
              <a:rPr lang="ru-RU" sz="2000" dirty="0" smtClean="0">
                <a:latin typeface="Monotype Corsiva" pitchFamily="66" charset="0"/>
              </a:rPr>
              <a:t>2020 г. в летнем лагере «Альтаир» отдохнуло 26 учащихся </a:t>
            </a:r>
            <a:r>
              <a:rPr lang="ru-RU" sz="2000" dirty="0" smtClean="0">
                <a:latin typeface="Monotype Corsiva" pitchFamily="66" charset="0"/>
              </a:rPr>
              <a:t>1-8 </a:t>
            </a:r>
            <a:r>
              <a:rPr lang="ru-RU" sz="2000" dirty="0" smtClean="0">
                <a:latin typeface="Monotype Corsiva" pitchFamily="66" charset="0"/>
              </a:rPr>
              <a:t>классов</a:t>
            </a:r>
          </a:p>
          <a:p>
            <a:r>
              <a:rPr lang="ru-RU" sz="2000" dirty="0" smtClean="0">
                <a:latin typeface="Monotype Corsiva" pitchFamily="66" charset="0"/>
              </a:rPr>
              <a:t>  -Дети находились в оздоровительном лагере пять дней в неделю с 8 .30 до 16.30 , с 3-х разовым питанием.  </a:t>
            </a:r>
            <a:endParaRPr lang="uk-UA" sz="2000" dirty="0" smtClean="0">
              <a:latin typeface="Monotype Corsiva" pitchFamily="66" charset="0"/>
            </a:endParaRPr>
          </a:p>
          <a:p>
            <a:r>
              <a:rPr lang="uk-UA" sz="2000" dirty="0" err="1" smtClean="0">
                <a:latin typeface="Monotype Corsiva" pitchFamily="66" charset="0"/>
              </a:rPr>
              <a:t>Лагерь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создан</a:t>
            </a:r>
            <a:r>
              <a:rPr lang="uk-UA" sz="2000" dirty="0" smtClean="0">
                <a:latin typeface="Monotype Corsiva" pitchFamily="66" charset="0"/>
              </a:rPr>
              <a:t> с </a:t>
            </a:r>
            <a:r>
              <a:rPr lang="uk-UA" sz="2000" dirty="0" err="1" smtClean="0">
                <a:latin typeface="Monotype Corsiva" pitchFamily="66" charset="0"/>
              </a:rPr>
              <a:t>целью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реализации</a:t>
            </a:r>
            <a:r>
              <a:rPr lang="uk-UA" sz="2000" dirty="0" smtClean="0">
                <a:latin typeface="Monotype Corsiva" pitchFamily="66" charset="0"/>
              </a:rPr>
              <a:t> права </a:t>
            </a:r>
            <a:r>
              <a:rPr lang="uk-UA" sz="2000" dirty="0" err="1" smtClean="0">
                <a:latin typeface="Monotype Corsiva" pitchFamily="66" charset="0"/>
              </a:rPr>
              <a:t>каждого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ребенка</a:t>
            </a:r>
            <a:r>
              <a:rPr lang="uk-UA" sz="2000" dirty="0" smtClean="0">
                <a:latin typeface="Monotype Corsiva" pitchFamily="66" charset="0"/>
              </a:rPr>
              <a:t> на </a:t>
            </a:r>
            <a:r>
              <a:rPr lang="uk-UA" sz="2000" dirty="0" err="1" smtClean="0">
                <a:latin typeface="Monotype Corsiva" pitchFamily="66" charset="0"/>
              </a:rPr>
              <a:t>полноценный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отдых</a:t>
            </a:r>
            <a:r>
              <a:rPr lang="uk-UA" sz="2000" dirty="0" smtClean="0">
                <a:latin typeface="Monotype Corsiva" pitchFamily="66" charset="0"/>
              </a:rPr>
              <a:t>, </a:t>
            </a:r>
            <a:r>
              <a:rPr lang="uk-UA" sz="2000" dirty="0" err="1" smtClean="0">
                <a:latin typeface="Monotype Corsiva" pitchFamily="66" charset="0"/>
              </a:rPr>
              <a:t>оздоровление</a:t>
            </a:r>
            <a:r>
              <a:rPr lang="uk-UA" sz="2000" dirty="0" smtClean="0">
                <a:latin typeface="Monotype Corsiva" pitchFamily="66" charset="0"/>
              </a:rPr>
              <a:t>, </a:t>
            </a:r>
            <a:r>
              <a:rPr lang="uk-UA" sz="2000" dirty="0" err="1" smtClean="0">
                <a:latin typeface="Monotype Corsiva" pitchFamily="66" charset="0"/>
              </a:rPr>
              <a:t>укрепление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здоровья</a:t>
            </a:r>
            <a:r>
              <a:rPr lang="uk-UA" sz="2000" dirty="0" smtClean="0">
                <a:latin typeface="Monotype Corsiva" pitchFamily="66" charset="0"/>
              </a:rPr>
              <a:t>, </a:t>
            </a:r>
            <a:r>
              <a:rPr lang="uk-UA" sz="2000" dirty="0" err="1" smtClean="0">
                <a:latin typeface="Monotype Corsiva" pitchFamily="66" charset="0"/>
              </a:rPr>
              <a:t>удовлетворение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интересов</a:t>
            </a:r>
            <a:r>
              <a:rPr lang="uk-UA" sz="2000" dirty="0" smtClean="0">
                <a:latin typeface="Monotype Corsiva" pitchFamily="66" charset="0"/>
              </a:rPr>
              <a:t> и </a:t>
            </a:r>
            <a:r>
              <a:rPr lang="uk-UA" sz="2000" dirty="0" err="1" smtClean="0">
                <a:latin typeface="Monotype Corsiva" pitchFamily="66" charset="0"/>
              </a:rPr>
              <a:t>духовных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запросов</a:t>
            </a:r>
            <a:r>
              <a:rPr lang="uk-UA" sz="2000" dirty="0" smtClean="0">
                <a:latin typeface="Monotype Corsiva" pitchFamily="66" charset="0"/>
              </a:rPr>
              <a:t>, </a:t>
            </a:r>
            <a:r>
              <a:rPr lang="uk-UA" sz="2000" dirty="0" err="1" smtClean="0">
                <a:latin typeface="Monotype Corsiva" pitchFamily="66" charset="0"/>
              </a:rPr>
              <a:t>согласно</a:t>
            </a:r>
            <a:r>
              <a:rPr lang="uk-UA" sz="2000" dirty="0" smtClean="0">
                <a:latin typeface="Monotype Corsiva" pitchFamily="66" charset="0"/>
              </a:rPr>
              <a:t>  </a:t>
            </a:r>
            <a:r>
              <a:rPr lang="uk-UA" sz="2000" dirty="0" err="1" smtClean="0">
                <a:latin typeface="Monotype Corsiva" pitchFamily="66" charset="0"/>
              </a:rPr>
              <a:t>духовным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потребностям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детей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школьного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возраста</a:t>
            </a:r>
            <a:r>
              <a:rPr lang="uk-UA" sz="2000" dirty="0" smtClean="0">
                <a:latin typeface="Monotype Corsiva" pitchFamily="66" charset="0"/>
              </a:rPr>
              <a:t>.</a:t>
            </a:r>
            <a:endParaRPr lang="ru-RU" sz="2000" dirty="0" smtClean="0">
              <a:latin typeface="Monotype Corsiva" pitchFamily="66" charset="0"/>
            </a:endParaRPr>
          </a:p>
          <a:p>
            <a:endParaRPr lang="ru-RU" sz="2000" dirty="0" smtClean="0">
              <a:latin typeface="Monotype Corsiva" pitchFamily="66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357166"/>
            <a:ext cx="7429552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День чтения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1594318793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484784"/>
            <a:ext cx="6043154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143932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ongolian Baiti" pitchFamily="66" charset="0"/>
              </a:rPr>
              <a:t>МЫ СПИМ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1000108"/>
            <a:ext cx="330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/>
          </a:p>
        </p:txBody>
      </p:sp>
      <p:pic>
        <p:nvPicPr>
          <p:cNvPr id="11" name="Рисунок 10" descr="1594318799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124744"/>
            <a:ext cx="648072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00717_114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00717_114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5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«Покорить Пик Победы»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593d5aecb6c9f73c271022f690620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828600" y="0"/>
            <a:ext cx="10176000" cy="76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560" y="764704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632"/>
            <a:ext cx="70202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Наш лагерь «Альтаир»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на год прощай,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Нас позабыть не обещай!  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Очень уж грустно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с тобой расставанье.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До встречи, наш лагерь!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Пока!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До свиданья!!!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44522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866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571612"/>
            <a:ext cx="7409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ВСЁ, ЧТО ВЫ ЗДЕСЬ УВИДЕЛИ-ЭТО ЛИШЬ МАЛАЯ ТОЛИКА ВЕСЁЛОЙ ЖИЗНИ В ЛАГЕРЕ. ЗДЕСЬ Я ЕЩЁ РАЗ УБЕДИЛАСЬ В ТОМ, ЧТО ДЕТИ - ОЧЕНЬ ТАЛАНТЛИВЫ, НУЖНО ТОЛЬКО ПРИСЛУШИВАТЬСЯ К ИХ ЖЕЛАНИЯМ.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28604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КРАТКИЙ АНАЛИЗ ПРОДЕЛАННОЙ РАБОТЫ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38" y="1142984"/>
            <a:ext cx="735811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>
                <a:latin typeface="Monotype Corsiva" pitchFamily="66" charset="0"/>
              </a:rPr>
              <a:t>Я СЧИТАЮ, ЧТО ВСЕ ЦЕЛИ И ЗАДАЧИ ВЫПОЛНЕНЫ В ПОЛНОМ ОБЪЁМЕ.ЕДИНСТВЕННОЕ, ЧТО БЫ Я ХОТЕЛА ИЗМЕНИТЬ-ЭТО ДОБАВИТЬ В ПЛАН РАБОТЫ ВЫЕЗДНЫЕ ЭКСКУРСИИ  ПО ЛИТЕРАТУРНЫМ МЕСТАМ БРЯНЩИНЫ, ПО МЕСТАМ БОЕВОЙ СЛАВЫ .</a:t>
            </a:r>
            <a:r>
              <a:rPr lang="ru-RU" sz="2800" b="1" dirty="0" smtClean="0">
                <a:latin typeface="Monotype Corsiva" pitchFamily="66" charset="0"/>
              </a:rPr>
              <a:t>Очень хочется, чтобы дети почувствовали гордость за свой народ, за свою страну , СТОЯ НА ТОМ МЕСТЕ, ГДЕ  ИХ ПРАДЕДЫ И ДЕДЫ ОТДАВАЛИ СВОИ ЖИЗНИ,НИЧЕГО НЕ ПРОСЯ В ЗАМЕН.</a:t>
            </a:r>
          </a:p>
          <a:p>
            <a:endParaRPr lang="ru-RU" b="1" dirty="0" smtClean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35756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57166"/>
            <a:ext cx="792961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Организация пришкольных лагерей  - одна из интереснейших и важнейших форм работы с обучающимися во время  каникул. Основная миссия лагеря дневного пребывания - организация свободного времени детей, отдыха, их </a:t>
            </a:r>
            <a:r>
              <a:rPr lang="ru-RU" sz="2000" dirty="0" err="1" smtClean="0">
                <a:latin typeface="Monotype Corsiva" pitchFamily="66" charset="0"/>
              </a:rPr>
              <a:t>здоря</a:t>
            </a:r>
            <a:r>
              <a:rPr lang="ru-RU" sz="2000" dirty="0" smtClean="0">
                <a:latin typeface="Monotype Corsiva" pitchFamily="66" charset="0"/>
              </a:rPr>
              <a:t> в летний период. </a:t>
            </a:r>
          </a:p>
          <a:p>
            <a:r>
              <a:rPr lang="uk-UA" sz="2000" dirty="0" smtClean="0">
                <a:latin typeface="Monotype Corsiva" pitchFamily="66" charset="0"/>
              </a:rPr>
              <a:t>    </a:t>
            </a:r>
            <a:r>
              <a:rPr lang="uk-UA" sz="2000" dirty="0" err="1" smtClean="0">
                <a:latin typeface="Monotype Corsiva" pitchFamily="66" charset="0"/>
              </a:rPr>
              <a:t>Пришкольный</a:t>
            </a:r>
            <a:r>
              <a:rPr lang="uk-UA" sz="2000" dirty="0" smtClean="0">
                <a:latin typeface="Monotype Corsiva" pitchFamily="66" charset="0"/>
              </a:rPr>
              <a:t>  </a:t>
            </a:r>
            <a:r>
              <a:rPr lang="uk-UA" sz="2000" dirty="0" err="1" smtClean="0">
                <a:latin typeface="Monotype Corsiva" pitchFamily="66" charset="0"/>
              </a:rPr>
              <a:t>оздоровительный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лагерь</a:t>
            </a:r>
            <a:r>
              <a:rPr lang="uk-UA" sz="2000" dirty="0" smtClean="0">
                <a:latin typeface="Monotype Corsiva" pitchFamily="66" charset="0"/>
              </a:rPr>
              <a:t> с </a:t>
            </a:r>
            <a:r>
              <a:rPr lang="uk-UA" sz="2000" dirty="0" err="1" smtClean="0">
                <a:latin typeface="Monotype Corsiva" pitchFamily="66" charset="0"/>
              </a:rPr>
              <a:t>дневным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пребыванием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“Парус</a:t>
            </a:r>
            <a:r>
              <a:rPr lang="uk-UA" sz="2000" dirty="0" smtClean="0">
                <a:latin typeface="Monotype Corsiva" pitchFamily="66" charset="0"/>
              </a:rPr>
              <a:t>" </a:t>
            </a:r>
            <a:r>
              <a:rPr lang="uk-UA" sz="2000" dirty="0" err="1" smtClean="0">
                <a:latin typeface="Monotype Corsiva" pitchFamily="66" charset="0"/>
              </a:rPr>
              <a:t>основан</a:t>
            </a:r>
            <a:r>
              <a:rPr lang="uk-UA" sz="2000" dirty="0" smtClean="0">
                <a:latin typeface="Monotype Corsiva" pitchFamily="66" charset="0"/>
              </a:rPr>
              <a:t> на </a:t>
            </a:r>
            <a:r>
              <a:rPr lang="uk-UA" sz="2000" dirty="0" err="1" smtClean="0">
                <a:latin typeface="Monotype Corsiva" pitchFamily="66" charset="0"/>
              </a:rPr>
              <a:t>базе</a:t>
            </a:r>
            <a:r>
              <a:rPr lang="uk-UA" sz="2000" dirty="0" smtClean="0">
                <a:latin typeface="Monotype Corsiva" pitchFamily="66" charset="0"/>
              </a:rPr>
              <a:t>  </a:t>
            </a:r>
            <a:r>
              <a:rPr lang="ru-RU" sz="2000" dirty="0" smtClean="0">
                <a:latin typeface="Monotype Corsiva" pitchFamily="66" charset="0"/>
              </a:rPr>
              <a:t>МБОУ </a:t>
            </a:r>
            <a:r>
              <a:rPr lang="ru-RU" sz="2000" dirty="0" err="1" smtClean="0">
                <a:latin typeface="Monotype Corsiva" pitchFamily="66" charset="0"/>
              </a:rPr>
              <a:t>Петровобудская</a:t>
            </a:r>
            <a:r>
              <a:rPr lang="ru-RU" sz="2000" dirty="0" smtClean="0">
                <a:latin typeface="Monotype Corsiva" pitchFamily="66" charset="0"/>
              </a:rPr>
              <a:t> СОШ </a:t>
            </a:r>
            <a:r>
              <a:rPr lang="ru-RU" sz="2000" dirty="0" err="1" smtClean="0">
                <a:latin typeface="Monotype Corsiva" pitchFamily="66" charset="0"/>
              </a:rPr>
              <a:t>Гордеевского</a:t>
            </a:r>
            <a:r>
              <a:rPr lang="ru-RU" sz="2000" dirty="0" smtClean="0">
                <a:latin typeface="Monotype Corsiva" pitchFamily="66" charset="0"/>
              </a:rPr>
              <a:t> района Брянской области</a:t>
            </a:r>
            <a:r>
              <a:rPr lang="uk-UA" sz="2000" dirty="0" smtClean="0">
                <a:latin typeface="Monotype Corsiva" pitchFamily="66" charset="0"/>
              </a:rPr>
              <a:t>. </a:t>
            </a:r>
          </a:p>
          <a:p>
            <a:r>
              <a:rPr lang="ru-RU" sz="2000" dirty="0" smtClean="0">
                <a:latin typeface="Monotype Corsiva" pitchFamily="66" charset="0"/>
              </a:rPr>
              <a:t>   За отчетный период с 1 июня  по  20 июня 2015 г. в летнем лагере «Парус» отдохнуло 47 учащихся 1-9 классов</a:t>
            </a:r>
          </a:p>
          <a:p>
            <a:r>
              <a:rPr lang="ru-RU" sz="2000" dirty="0" smtClean="0">
                <a:latin typeface="Monotype Corsiva" pitchFamily="66" charset="0"/>
              </a:rPr>
              <a:t>Из  них: 13  -дети из многодетных семей;</a:t>
            </a:r>
          </a:p>
          <a:p>
            <a:r>
              <a:rPr lang="ru-RU" sz="2000" dirty="0" smtClean="0">
                <a:latin typeface="Monotype Corsiva" pitchFamily="66" charset="0"/>
              </a:rPr>
              <a:t>                                 13- дети из неполных семей;</a:t>
            </a:r>
          </a:p>
          <a:p>
            <a:r>
              <a:rPr lang="ru-RU" sz="2000" dirty="0" smtClean="0">
                <a:latin typeface="Monotype Corsiva" pitchFamily="66" charset="0"/>
              </a:rPr>
              <a:t>                                     3- дети из опекунских семей;</a:t>
            </a:r>
          </a:p>
          <a:p>
            <a:r>
              <a:rPr lang="ru-RU" sz="2000" dirty="0" smtClean="0">
                <a:latin typeface="Monotype Corsiva" pitchFamily="66" charset="0"/>
              </a:rPr>
              <a:t>                                      4-дети из неблагополучных семей.</a:t>
            </a:r>
          </a:p>
          <a:p>
            <a:r>
              <a:rPr lang="ru-RU" sz="2000" dirty="0" smtClean="0">
                <a:latin typeface="Monotype Corsiva" pitchFamily="66" charset="0"/>
              </a:rPr>
              <a:t>Дети находились в оздоровительном лагере шесть дней в неделю (кроме воскресенья) с 8 .30 до 14.30 , с 2-х разовым питанием  на 65 рублей в день.</a:t>
            </a:r>
            <a:endParaRPr lang="uk-UA" sz="2000" dirty="0" smtClean="0">
              <a:latin typeface="Monotype Corsiva" pitchFamily="66" charset="0"/>
            </a:endParaRPr>
          </a:p>
          <a:p>
            <a:r>
              <a:rPr lang="uk-UA" sz="2000" dirty="0" err="1" smtClean="0">
                <a:latin typeface="Monotype Corsiva" pitchFamily="66" charset="0"/>
              </a:rPr>
              <a:t>Лагерь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создан</a:t>
            </a:r>
            <a:r>
              <a:rPr lang="uk-UA" sz="2000" dirty="0" smtClean="0">
                <a:latin typeface="Monotype Corsiva" pitchFamily="66" charset="0"/>
              </a:rPr>
              <a:t> с </a:t>
            </a:r>
            <a:r>
              <a:rPr lang="uk-UA" sz="2000" dirty="0" err="1" smtClean="0">
                <a:latin typeface="Monotype Corsiva" pitchFamily="66" charset="0"/>
              </a:rPr>
              <a:t>целью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реализации</a:t>
            </a:r>
            <a:r>
              <a:rPr lang="uk-UA" sz="2000" dirty="0" smtClean="0">
                <a:latin typeface="Monotype Corsiva" pitchFamily="66" charset="0"/>
              </a:rPr>
              <a:t> права </a:t>
            </a:r>
            <a:r>
              <a:rPr lang="uk-UA" sz="2000" dirty="0" err="1" smtClean="0">
                <a:latin typeface="Monotype Corsiva" pitchFamily="66" charset="0"/>
              </a:rPr>
              <a:t>каждого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ребенка</a:t>
            </a:r>
            <a:r>
              <a:rPr lang="uk-UA" sz="2000" dirty="0" smtClean="0">
                <a:latin typeface="Monotype Corsiva" pitchFamily="66" charset="0"/>
              </a:rPr>
              <a:t> на </a:t>
            </a:r>
            <a:r>
              <a:rPr lang="uk-UA" sz="2000" dirty="0" err="1" smtClean="0">
                <a:latin typeface="Monotype Corsiva" pitchFamily="66" charset="0"/>
              </a:rPr>
              <a:t>полноценный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отдых</a:t>
            </a:r>
            <a:r>
              <a:rPr lang="uk-UA" sz="2000" dirty="0" smtClean="0">
                <a:latin typeface="Monotype Corsiva" pitchFamily="66" charset="0"/>
              </a:rPr>
              <a:t>, </a:t>
            </a:r>
            <a:r>
              <a:rPr lang="uk-UA" sz="2000" dirty="0" err="1" smtClean="0">
                <a:latin typeface="Monotype Corsiva" pitchFamily="66" charset="0"/>
              </a:rPr>
              <a:t>оздоровление</a:t>
            </a:r>
            <a:r>
              <a:rPr lang="uk-UA" sz="2000" dirty="0" smtClean="0">
                <a:latin typeface="Monotype Corsiva" pitchFamily="66" charset="0"/>
              </a:rPr>
              <a:t>, </a:t>
            </a:r>
            <a:r>
              <a:rPr lang="uk-UA" sz="2000" dirty="0" err="1" smtClean="0">
                <a:latin typeface="Monotype Corsiva" pitchFamily="66" charset="0"/>
              </a:rPr>
              <a:t>укрепление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здоровья</a:t>
            </a:r>
            <a:r>
              <a:rPr lang="uk-UA" sz="2000" dirty="0" smtClean="0">
                <a:latin typeface="Monotype Corsiva" pitchFamily="66" charset="0"/>
              </a:rPr>
              <a:t>, </a:t>
            </a:r>
            <a:r>
              <a:rPr lang="uk-UA" sz="2000" dirty="0" err="1" smtClean="0">
                <a:latin typeface="Monotype Corsiva" pitchFamily="66" charset="0"/>
              </a:rPr>
              <a:t>удовлетворение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интересов</a:t>
            </a:r>
            <a:r>
              <a:rPr lang="uk-UA" sz="2000" dirty="0" smtClean="0">
                <a:latin typeface="Monotype Corsiva" pitchFamily="66" charset="0"/>
              </a:rPr>
              <a:t> и </a:t>
            </a:r>
            <a:r>
              <a:rPr lang="uk-UA" sz="2000" dirty="0" err="1" smtClean="0">
                <a:latin typeface="Monotype Corsiva" pitchFamily="66" charset="0"/>
              </a:rPr>
              <a:t>духовных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запросов</a:t>
            </a:r>
            <a:r>
              <a:rPr lang="uk-UA" sz="2000" dirty="0" smtClean="0">
                <a:latin typeface="Monotype Corsiva" pitchFamily="66" charset="0"/>
              </a:rPr>
              <a:t>, </a:t>
            </a:r>
            <a:r>
              <a:rPr lang="uk-UA" sz="2000" dirty="0" err="1" smtClean="0">
                <a:latin typeface="Monotype Corsiva" pitchFamily="66" charset="0"/>
              </a:rPr>
              <a:t>согласно</a:t>
            </a:r>
            <a:r>
              <a:rPr lang="uk-UA" sz="2000" dirty="0" smtClean="0">
                <a:latin typeface="Monotype Corsiva" pitchFamily="66" charset="0"/>
              </a:rPr>
              <a:t>  </a:t>
            </a:r>
            <a:r>
              <a:rPr lang="uk-UA" sz="2000" dirty="0" err="1" smtClean="0">
                <a:latin typeface="Monotype Corsiva" pitchFamily="66" charset="0"/>
              </a:rPr>
              <a:t>духовным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потребностям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детей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школьного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возраста</a:t>
            </a:r>
            <a:r>
              <a:rPr lang="uk-UA" sz="2000" dirty="0" smtClean="0">
                <a:latin typeface="Monotype Corsiva" pitchFamily="66" charset="0"/>
              </a:rPr>
              <a:t>.</a:t>
            </a:r>
            <a:endParaRPr lang="ru-RU" sz="2000" dirty="0" smtClean="0">
              <a:latin typeface="Monotype Corsiva" pitchFamily="66" charset="0"/>
            </a:endParaRPr>
          </a:p>
          <a:p>
            <a:endParaRPr lang="ru-RU" sz="2000" dirty="0" smtClean="0">
              <a:latin typeface="Monotype Corsiva" pitchFamily="66" charset="0"/>
            </a:endParaRPr>
          </a:p>
          <a:p>
            <a:endParaRPr lang="ru-RU" dirty="0" smtClean="0"/>
          </a:p>
        </p:txBody>
      </p:sp>
      <p:pic>
        <p:nvPicPr>
          <p:cNvPr id="7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357166"/>
            <a:ext cx="83582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 smtClean="0">
              <a:latin typeface="Monotype Corsiva" pitchFamily="66" charset="0"/>
            </a:endParaRPr>
          </a:p>
          <a:p>
            <a:r>
              <a:rPr lang="uk-UA" sz="2400" dirty="0" smtClean="0">
                <a:latin typeface="Monotype Corsiva" pitchFamily="66" charset="0"/>
              </a:rPr>
              <a:t>Основные формы реализации задач пришкольного оздоровительного лагеря: трудовой десант, оздоровительные процедуры, соревнования, дискуссии, конкурсы, викторины, беседы, игры.</a:t>
            </a:r>
          </a:p>
          <a:p>
            <a:endParaRPr lang="ru-RU" sz="2400" dirty="0" smtClean="0">
              <a:latin typeface="Monotype Corsiva" pitchFamily="66" charset="0"/>
            </a:endParaRPr>
          </a:p>
          <a:p>
            <a:r>
              <a:rPr lang="uk-UA" sz="2400" dirty="0" smtClean="0">
                <a:latin typeface="Monotype Corsiva" pitchFamily="66" charset="0"/>
              </a:rPr>
              <a:t>      В </a:t>
            </a:r>
            <a:r>
              <a:rPr lang="uk-UA" sz="2400" dirty="0" err="1" smtClean="0">
                <a:latin typeface="Monotype Corsiva" pitchFamily="66" charset="0"/>
              </a:rPr>
              <a:t>лагере</a:t>
            </a:r>
            <a:r>
              <a:rPr lang="uk-UA" sz="2400" dirty="0" smtClean="0">
                <a:latin typeface="Monotype Corsiva" pitchFamily="66" charset="0"/>
              </a:rPr>
              <a:t> </a:t>
            </a:r>
            <a:r>
              <a:rPr lang="uk-UA" sz="2400" dirty="0" err="1" smtClean="0">
                <a:latin typeface="Monotype Corsiva" pitchFamily="66" charset="0"/>
              </a:rPr>
              <a:t>работали</a:t>
            </a:r>
            <a:r>
              <a:rPr lang="uk-UA" sz="2400" dirty="0" smtClean="0">
                <a:latin typeface="Monotype Corsiva" pitchFamily="66" charset="0"/>
              </a:rPr>
              <a:t>:</a:t>
            </a:r>
            <a:endParaRPr lang="ru-RU" sz="2400" dirty="0" smtClean="0">
              <a:latin typeface="Monotype Corsiva" pitchFamily="66" charset="0"/>
            </a:endParaRPr>
          </a:p>
          <a:p>
            <a:r>
              <a:rPr lang="uk-UA" sz="2400" dirty="0" smtClean="0">
                <a:latin typeface="Monotype Corsiva" pitchFamily="66" charset="0"/>
              </a:rPr>
              <a:t>· Начальник лагеря Сапарова Лилия Нихматулловна</a:t>
            </a:r>
            <a:endParaRPr lang="ru-RU" sz="2400" dirty="0" smtClean="0">
              <a:latin typeface="Monotype Corsiva" pitchFamily="66" charset="0"/>
            </a:endParaRPr>
          </a:p>
          <a:p>
            <a:r>
              <a:rPr lang="uk-UA" sz="2400" dirty="0" smtClean="0">
                <a:latin typeface="Monotype Corsiva" pitchFamily="66" charset="0"/>
              </a:rPr>
              <a:t>· Воспитатели – 3 БыковаА.А.,Огорелкова И.А.,Боталов Н.Л.</a:t>
            </a:r>
            <a:endParaRPr lang="ru-RU" sz="2400" dirty="0" smtClean="0">
              <a:latin typeface="Monotype Corsiva" pitchFamily="66" charset="0"/>
            </a:endParaRPr>
          </a:p>
          <a:p>
            <a:r>
              <a:rPr lang="uk-UA" sz="2400" dirty="0" smtClean="0">
                <a:latin typeface="Monotype Corsiva" pitchFamily="66" charset="0"/>
              </a:rPr>
              <a:t> </a:t>
            </a:r>
            <a:r>
              <a:rPr lang="uk-UA" sz="2400" dirty="0" err="1" smtClean="0">
                <a:latin typeface="Monotype Corsiva" pitchFamily="66" charset="0"/>
              </a:rPr>
              <a:t>Благодаря</a:t>
            </a:r>
            <a:r>
              <a:rPr lang="uk-UA" sz="2400" dirty="0" smtClean="0">
                <a:latin typeface="Monotype Corsiva" pitchFamily="66" charset="0"/>
              </a:rPr>
              <a:t>  </a:t>
            </a:r>
            <a:r>
              <a:rPr lang="uk-UA" sz="2400" dirty="0" err="1" smtClean="0">
                <a:latin typeface="Monotype Corsiva" pitchFamily="66" charset="0"/>
              </a:rPr>
              <a:t>им</a:t>
            </a:r>
            <a:r>
              <a:rPr lang="uk-UA" sz="2400" dirty="0" smtClean="0">
                <a:latin typeface="Monotype Corsiva" pitchFamily="66" charset="0"/>
              </a:rPr>
              <a:t> </a:t>
            </a:r>
            <a:r>
              <a:rPr lang="uk-UA" sz="2400" dirty="0" err="1" smtClean="0">
                <a:latin typeface="Monotype Corsiva" pitchFamily="66" charset="0"/>
              </a:rPr>
              <a:t>жизнь</a:t>
            </a:r>
            <a:r>
              <a:rPr lang="uk-UA" sz="2400" dirty="0" smtClean="0">
                <a:latin typeface="Monotype Corsiva" pitchFamily="66" charset="0"/>
              </a:rPr>
              <a:t> </a:t>
            </a:r>
            <a:r>
              <a:rPr lang="uk-UA" sz="2400" dirty="0" err="1" smtClean="0">
                <a:latin typeface="Monotype Corsiva" pitchFamily="66" charset="0"/>
              </a:rPr>
              <a:t>ребят</a:t>
            </a:r>
            <a:r>
              <a:rPr lang="uk-UA" sz="2400" dirty="0" smtClean="0">
                <a:latin typeface="Monotype Corsiva" pitchFamily="66" charset="0"/>
              </a:rPr>
              <a:t>  в </a:t>
            </a:r>
            <a:r>
              <a:rPr lang="uk-UA" sz="2400" dirty="0" err="1" smtClean="0">
                <a:latin typeface="Monotype Corsiva" pitchFamily="66" charset="0"/>
              </a:rPr>
              <a:t>лагере</a:t>
            </a:r>
            <a:r>
              <a:rPr lang="uk-UA" sz="2400" dirty="0" smtClean="0">
                <a:latin typeface="Monotype Corsiva" pitchFamily="66" charset="0"/>
              </a:rPr>
              <a:t> стала </a:t>
            </a:r>
            <a:r>
              <a:rPr lang="uk-UA" sz="2400" dirty="0" err="1" smtClean="0">
                <a:latin typeface="Monotype Corsiva" pitchFamily="66" charset="0"/>
              </a:rPr>
              <a:t>веселой</a:t>
            </a:r>
            <a:r>
              <a:rPr lang="uk-UA" sz="2400" dirty="0" smtClean="0">
                <a:latin typeface="Monotype Corsiva" pitchFamily="66" charset="0"/>
              </a:rPr>
              <a:t> и </a:t>
            </a:r>
            <a:r>
              <a:rPr lang="uk-UA" sz="2400" dirty="0" err="1" smtClean="0">
                <a:latin typeface="Monotype Corsiva" pitchFamily="66" charset="0"/>
              </a:rPr>
              <a:t>незабываемой</a:t>
            </a:r>
            <a:r>
              <a:rPr lang="uk-UA" sz="2400" dirty="0" smtClean="0">
                <a:latin typeface="Monotype Corsiva" pitchFamily="66" charset="0"/>
              </a:rPr>
              <a:t>.  </a:t>
            </a:r>
            <a:r>
              <a:rPr lang="uk-UA" sz="2400" dirty="0" err="1" smtClean="0">
                <a:latin typeface="Monotype Corsiva" pitchFamily="66" charset="0"/>
              </a:rPr>
              <a:t>Они</a:t>
            </a:r>
            <a:r>
              <a:rPr lang="uk-UA" sz="2400" dirty="0" smtClean="0">
                <a:latin typeface="Monotype Corsiva" pitchFamily="66" charset="0"/>
              </a:rPr>
              <a:t>  дали   </a:t>
            </a:r>
            <a:r>
              <a:rPr lang="uk-UA" sz="2400" dirty="0" err="1" smtClean="0">
                <a:latin typeface="Monotype Corsiva" pitchFamily="66" charset="0"/>
              </a:rPr>
              <a:t>возможность</a:t>
            </a:r>
            <a:r>
              <a:rPr lang="uk-UA" sz="2400" dirty="0" smtClean="0">
                <a:latin typeface="Monotype Corsiva" pitchFamily="66" charset="0"/>
              </a:rPr>
              <a:t>  </a:t>
            </a:r>
            <a:r>
              <a:rPr lang="uk-UA" sz="2400" dirty="0" err="1" smtClean="0">
                <a:latin typeface="Monotype Corsiva" pitchFamily="66" charset="0"/>
              </a:rPr>
              <a:t>каждому</a:t>
            </a:r>
            <a:r>
              <a:rPr lang="uk-UA" sz="2400" dirty="0" smtClean="0">
                <a:latin typeface="Monotype Corsiva" pitchFamily="66" charset="0"/>
              </a:rPr>
              <a:t> </a:t>
            </a:r>
            <a:r>
              <a:rPr lang="uk-UA" sz="2400" dirty="0" err="1" smtClean="0">
                <a:latin typeface="Monotype Corsiva" pitchFamily="66" charset="0"/>
              </a:rPr>
              <a:t>ребенку</a:t>
            </a:r>
            <a:r>
              <a:rPr lang="uk-UA" sz="2400" dirty="0" smtClean="0">
                <a:latin typeface="Monotype Corsiva" pitchFamily="66" charset="0"/>
              </a:rPr>
              <a:t> проявить  </a:t>
            </a:r>
            <a:r>
              <a:rPr lang="uk-UA" sz="2400" dirty="0" err="1" smtClean="0">
                <a:latin typeface="Monotype Corsiva" pitchFamily="66" charset="0"/>
              </a:rPr>
              <a:t>свои</a:t>
            </a:r>
            <a:r>
              <a:rPr lang="uk-UA" sz="2400" dirty="0" smtClean="0">
                <a:latin typeface="Monotype Corsiva" pitchFamily="66" charset="0"/>
              </a:rPr>
              <a:t> </a:t>
            </a:r>
            <a:r>
              <a:rPr lang="uk-UA" sz="2400" dirty="0" err="1" smtClean="0">
                <a:latin typeface="Monotype Corsiva" pitchFamily="66" charset="0"/>
              </a:rPr>
              <a:t>творческие</a:t>
            </a:r>
            <a:r>
              <a:rPr lang="uk-UA" sz="2400" dirty="0" smtClean="0">
                <a:latin typeface="Monotype Corsiva" pitchFamily="66" charset="0"/>
              </a:rPr>
              <a:t> , </a:t>
            </a:r>
            <a:r>
              <a:rPr lang="uk-UA" sz="2400" dirty="0" err="1" smtClean="0">
                <a:latin typeface="Monotype Corsiva" pitchFamily="66" charset="0"/>
              </a:rPr>
              <a:t>физические</a:t>
            </a:r>
            <a:r>
              <a:rPr lang="uk-UA" sz="2400" dirty="0" smtClean="0">
                <a:latin typeface="Monotype Corsiva" pitchFamily="66" charset="0"/>
              </a:rPr>
              <a:t>  и  </a:t>
            </a:r>
            <a:r>
              <a:rPr lang="uk-UA" sz="2400" dirty="0" err="1" smtClean="0">
                <a:latin typeface="Monotype Corsiva" pitchFamily="66" charset="0"/>
              </a:rPr>
              <a:t>умственные</a:t>
            </a:r>
            <a:r>
              <a:rPr lang="uk-UA" sz="2400" dirty="0" smtClean="0">
                <a:latin typeface="Monotype Corsiva" pitchFamily="66" charset="0"/>
              </a:rPr>
              <a:t>  </a:t>
            </a:r>
            <a:r>
              <a:rPr lang="uk-UA" sz="2400" dirty="0" err="1" smtClean="0">
                <a:latin typeface="Monotype Corsiva" pitchFamily="66" charset="0"/>
              </a:rPr>
              <a:t>способности</a:t>
            </a:r>
            <a:r>
              <a:rPr lang="uk-UA" sz="2400" dirty="0" smtClean="0">
                <a:latin typeface="Monotype Corsiva" pitchFamily="66" charset="0"/>
              </a:rPr>
              <a:t> . </a:t>
            </a:r>
          </a:p>
          <a:p>
            <a:endParaRPr lang="uk-UA" sz="2400" dirty="0" smtClean="0">
              <a:latin typeface="Monotype Corsiva" pitchFamily="66" charset="0"/>
            </a:endParaRPr>
          </a:p>
          <a:p>
            <a:pPr algn="r"/>
            <a:r>
              <a:rPr lang="uk-UA" sz="2400" dirty="0" smtClean="0">
                <a:latin typeface="Monotype Corsiva" pitchFamily="66" charset="0"/>
              </a:rPr>
              <a:t>                                              </a:t>
            </a:r>
            <a:r>
              <a:rPr lang="uk-UA" sz="2400" dirty="0" err="1" smtClean="0">
                <a:latin typeface="Monotype Corsiva" pitchFamily="66" charset="0"/>
              </a:rPr>
              <a:t>Разработан</a:t>
            </a:r>
            <a:r>
              <a:rPr lang="uk-UA" sz="2400" dirty="0" smtClean="0">
                <a:latin typeface="Monotype Corsiva" pitchFamily="66" charset="0"/>
              </a:rPr>
              <a:t>  режим дня </a:t>
            </a:r>
            <a:r>
              <a:rPr lang="uk-UA" sz="2400" dirty="0" err="1" smtClean="0">
                <a:latin typeface="Monotype Corsiva" pitchFamily="66" charset="0"/>
              </a:rPr>
              <a:t>работы</a:t>
            </a:r>
            <a:r>
              <a:rPr lang="uk-UA" sz="2400" dirty="0" smtClean="0">
                <a:latin typeface="Monotype Corsiva" pitchFamily="66" charset="0"/>
              </a:rPr>
              <a:t> с </a:t>
            </a:r>
            <a:r>
              <a:rPr lang="uk-UA" sz="2400" dirty="0" err="1" smtClean="0">
                <a:latin typeface="Monotype Corsiva" pitchFamily="66" charset="0"/>
              </a:rPr>
              <a:t>учетом</a:t>
            </a:r>
            <a:r>
              <a:rPr lang="uk-UA" sz="2400" dirty="0" smtClean="0">
                <a:latin typeface="Monotype Corsiva" pitchFamily="66" charset="0"/>
              </a:rPr>
              <a:t>                                                                                                 </a:t>
            </a:r>
            <a:r>
              <a:rPr lang="uk-UA" sz="2400" dirty="0" err="1" smtClean="0">
                <a:latin typeface="Monotype Corsiva" pitchFamily="66" charset="0"/>
              </a:rPr>
              <a:t>санитарно-гигиенических</a:t>
            </a:r>
            <a:r>
              <a:rPr lang="uk-UA" sz="2400" dirty="0" smtClean="0">
                <a:latin typeface="Monotype Corsiva" pitchFamily="66" charset="0"/>
              </a:rPr>
              <a:t> </a:t>
            </a:r>
            <a:r>
              <a:rPr lang="uk-UA" sz="2400" dirty="0" err="1" smtClean="0">
                <a:latin typeface="Monotype Corsiva" pitchFamily="66" charset="0"/>
              </a:rPr>
              <a:t>требований</a:t>
            </a:r>
            <a:r>
              <a:rPr lang="uk-UA" sz="2400" dirty="0" smtClean="0">
                <a:latin typeface="Monotype Corsiva" pitchFamily="66" charset="0"/>
              </a:rPr>
              <a:t> и </a:t>
            </a:r>
          </a:p>
          <a:p>
            <a:pPr algn="r"/>
            <a:r>
              <a:rPr lang="uk-UA" sz="2400" dirty="0" err="1" smtClean="0">
                <a:latin typeface="Monotype Corsiva" pitchFamily="66" charset="0"/>
              </a:rPr>
              <a:t>физиологических</a:t>
            </a:r>
            <a:r>
              <a:rPr lang="uk-UA" sz="2400" dirty="0" smtClean="0">
                <a:latin typeface="Monotype Corsiva" pitchFamily="66" charset="0"/>
              </a:rPr>
              <a:t> </a:t>
            </a:r>
            <a:r>
              <a:rPr lang="uk-UA" sz="2400" dirty="0" err="1" smtClean="0">
                <a:latin typeface="Monotype Corsiva" pitchFamily="66" charset="0"/>
              </a:rPr>
              <a:t>особенностей</a:t>
            </a:r>
            <a:r>
              <a:rPr lang="uk-UA" sz="2400" dirty="0" smtClean="0">
                <a:latin typeface="Monotype Corsiva" pitchFamily="66" charset="0"/>
              </a:rPr>
              <a:t> </a:t>
            </a:r>
          </a:p>
          <a:p>
            <a:endParaRPr lang="uk-UA" sz="2400" dirty="0" smtClean="0">
              <a:latin typeface="Monotype Corsiva" pitchFamily="66" charset="0"/>
            </a:endParaRPr>
          </a:p>
          <a:p>
            <a:endParaRPr lang="uk-UA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9295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500174"/>
            <a:ext cx="740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-1"/>
            <a:ext cx="92869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ЦЕЛИ И ЗАДАЧИ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i="1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57158" y="428604"/>
            <a:ext cx="828680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ПРОГРАММЫ: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Создание условий для организованного отдыха обучающихся в летний период, укрепления физического, патриотического, духовно-нравственного, эмоционального здоровья детей, развития  творческих способностей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ПРОГРАММЫ: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Овладение общечеловеческими ценностями, историческим опытом и патриотическими традициями Отечества, укрепление духовно-нравственного потенциала и потребности приумножать лучшие достижения.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Укрепление здоровья, оптимизация эмоционального и жизненного тонуса детей.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Обеспечение ситуаций межличностного взаимодействия, актуализирующих социально полезные и социально приемлемые нормы поведения ребёнка.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условий для раскрытия творческого потенциала личности ребёнка и его самореализации.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морально-волевых качеств,   любви к Отечеству.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Приобщение ребят к творческим видам деятельности, развитие творческого мышления.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у воспитанников осознанного отношения к родному краю через познание истории малой родины.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357159" y="0"/>
            <a:ext cx="8286808" cy="6429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2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РЕЖИМ ДНЯ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 descr="C:\Users\Света\Desktop\шаблоны для презентаций\пчелка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7474">
            <a:off x="598795" y="1112679"/>
            <a:ext cx="2614113" cy="250033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11960" y="692695"/>
          <a:ext cx="4104456" cy="5616625"/>
        </p:xfrm>
        <a:graphic>
          <a:graphicData uri="http://schemas.openxmlformats.org/drawingml/2006/table">
            <a:tbl>
              <a:tblPr/>
              <a:tblGrid>
                <a:gridCol w="1502401"/>
                <a:gridCol w="2602055"/>
              </a:tblGrid>
              <a:tr h="29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08.30 –09.00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Линейка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9:00 – 9:15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Чтобы быть весь день в порядке, надо делать нам зарядку!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9:15 – 10:00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Нас столовая зовет, завтрак всех давно уж ждет!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10:00–11:00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Работа по Картам волонтёрского движения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11:00 – 12:30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Игры на свежем воздухе. Закаливающие процедуры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12:30 – 13:30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Время обеда настало, повара всегда всем рады!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13:30 – 14:30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Сон час. Час тихого чтения.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14:30 – 15:00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Полдник.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15:00 – 16:00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Вместе с отрядом сил не жалей, пой, танцуй, рисуй и клей!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16:00 – 16:30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Огоньки. Подведение итогов дня.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71481"/>
            <a:ext cx="4286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И вот наступил долгожданный день. </a:t>
            </a:r>
            <a:endParaRPr lang="ru-RU" sz="20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Солнечным лучиком прилетело и к нам лето. Весёлые детские голоски наполнили радостным щебетанием пришкольный лагерь 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Альтаир» . </a:t>
            </a:r>
            <a:endParaRPr lang="ru-RU" sz="20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Началась интересная лагерная жизнь. Каждый день лагерной смены был тематическим ,начинался встречей детей с воспитателями.</a:t>
            </a:r>
            <a:endParaRPr lang="ru-RU" sz="20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А утренняя зарядка под музыку давала детям заряд бодрости и </a:t>
            </a:r>
            <a:r>
              <a:rPr lang="ru-RU" sz="2000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эергии</a:t>
            </a:r>
            <a:r>
              <a:rPr lang="ru-RU" sz="2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на целый день</a:t>
            </a: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37889" name="Picture 1" descr="C:\Users\Света\Desktop\шаблоны для презентаций\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33274">
            <a:off x="5643570" y="714356"/>
            <a:ext cx="2738458" cy="205384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8" name="Рисунок 7" descr="15941200725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780928"/>
            <a:ext cx="3048000" cy="2286000"/>
          </a:xfrm>
          <a:prstGeom prst="rect">
            <a:avLst/>
          </a:prstGeom>
        </p:spPr>
      </p:pic>
      <p:pic>
        <p:nvPicPr>
          <p:cNvPr id="9" name="Рисунок 8" descr="15941200277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005064"/>
            <a:ext cx="2784309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357166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Согласно плана работы летнего пришкольного лагеря , первый день –:открытие смены, 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2327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15943188033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3048000" cy="2286000"/>
          </a:xfrm>
          <a:prstGeom prst="rect">
            <a:avLst/>
          </a:prstGeom>
        </p:spPr>
      </p:pic>
      <p:pic>
        <p:nvPicPr>
          <p:cNvPr id="11" name="Рисунок 10" descr="15943188012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692696"/>
            <a:ext cx="3048000" cy="2286000"/>
          </a:xfrm>
          <a:prstGeom prst="rect">
            <a:avLst/>
          </a:prstGeom>
        </p:spPr>
      </p:pic>
      <p:pic>
        <p:nvPicPr>
          <p:cNvPr id="12" name="Рисунок 11" descr="15943188006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140968"/>
            <a:ext cx="3048000" cy="2286000"/>
          </a:xfrm>
          <a:prstGeom prst="rect">
            <a:avLst/>
          </a:prstGeom>
        </p:spPr>
      </p:pic>
      <p:pic>
        <p:nvPicPr>
          <p:cNvPr id="13" name="Рисунок 12" descr="IMG_20200717_1036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3933056"/>
            <a:ext cx="3360374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WordArt 1"/>
          <p:cNvSpPr>
            <a:spLocks noChangeArrowheads="1" noChangeShapeType="1" noTextEdit="1"/>
          </p:cNvSpPr>
          <p:nvPr/>
        </p:nvSpPr>
        <p:spPr bwMode="auto">
          <a:xfrm>
            <a:off x="285720" y="4643446"/>
            <a:ext cx="8501122" cy="1714512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56338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298" y="585597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43809" y="57276"/>
            <a:ext cx="547260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55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 кружка «Мастерская Победителей».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5943767057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3048000" cy="2286000"/>
          </a:xfrm>
          <a:prstGeom prst="rect">
            <a:avLst/>
          </a:prstGeom>
        </p:spPr>
      </p:pic>
      <p:pic>
        <p:nvPicPr>
          <p:cNvPr id="12" name="Рисунок 11" descr="15943767062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988840"/>
            <a:ext cx="3048000" cy="2286000"/>
          </a:xfrm>
          <a:prstGeom prst="rect">
            <a:avLst/>
          </a:prstGeom>
        </p:spPr>
      </p:pic>
      <p:pic>
        <p:nvPicPr>
          <p:cNvPr id="14" name="Рисунок 13" descr="15943767052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916832"/>
            <a:ext cx="2286000" cy="3048000"/>
          </a:xfrm>
          <a:prstGeom prst="rect">
            <a:avLst/>
          </a:prstGeom>
        </p:spPr>
      </p:pic>
      <p:pic>
        <p:nvPicPr>
          <p:cNvPr id="15" name="Рисунок 14" descr="15943767055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2210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Света\Desktop\шаблоны для презентаций\83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6566" y="-387424"/>
            <a:ext cx="9660566" cy="7245424"/>
          </a:xfrm>
          <a:prstGeom prst="rect">
            <a:avLst/>
          </a:prstGeom>
          <a:noFill/>
        </p:spPr>
      </p:pic>
      <p:sp>
        <p:nvSpPr>
          <p:cNvPr id="36865" name="WordArt 1"/>
          <p:cNvSpPr>
            <a:spLocks noChangeArrowheads="1" noChangeShapeType="1" noTextEdit="1"/>
          </p:cNvSpPr>
          <p:nvPr/>
        </p:nvSpPr>
        <p:spPr bwMode="auto">
          <a:xfrm>
            <a:off x="285720" y="4221088"/>
            <a:ext cx="8501122" cy="1993994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56338"/>
              </a:avLst>
            </a:prstTxWarp>
          </a:bodyPr>
          <a:lstStyle/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357166"/>
            <a:ext cx="3786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644008" y="-446662"/>
            <a:ext cx="39604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55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Операция «БУНТ» (быстро уберем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территорию у обелиска)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594376706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0"/>
            <a:ext cx="3600400" cy="2700300"/>
          </a:xfrm>
          <a:prstGeom prst="rect">
            <a:avLst/>
          </a:prstGeom>
        </p:spPr>
      </p:pic>
      <p:pic>
        <p:nvPicPr>
          <p:cNvPr id="14" name="Рисунок 13" descr="15943767067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924944"/>
            <a:ext cx="4224469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848</Words>
  <Application>Microsoft Office PowerPoint</Application>
  <PresentationFormat>Экран (4:3)</PresentationFormat>
  <Paragraphs>138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notebook</cp:lastModifiedBy>
  <cp:revision>163</cp:revision>
  <dcterms:created xsi:type="dcterms:W3CDTF">2012-06-10T14:18:56Z</dcterms:created>
  <dcterms:modified xsi:type="dcterms:W3CDTF">2020-09-01T07:24:24Z</dcterms:modified>
</cp:coreProperties>
</file>